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1"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336"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16D75-9E63-5D4B-AF4C-E417A0207DE3}" type="datetimeFigureOut">
              <a:rPr lang="en-US" smtClean="0"/>
              <a:t>7/11/2014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D6B41-3DBA-3F49-A7D5-28624DA80C8F}" type="slidenum">
              <a:rPr lang="en-US" smtClean="0"/>
              <a:t>‹#›</a:t>
            </a:fld>
            <a:endParaRPr lang="en-US"/>
          </a:p>
        </p:txBody>
      </p:sp>
    </p:spTree>
    <p:extLst>
      <p:ext uri="{BB962C8B-B14F-4D97-AF65-F5344CB8AC3E}">
        <p14:creationId xmlns:p14="http://schemas.microsoft.com/office/powerpoint/2010/main" val="34019870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70D6B41-3DBA-3F49-A7D5-28624DA80C8F}" type="slidenum">
              <a:rPr lang="en-US" smtClean="0"/>
              <a:t>1</a:t>
            </a:fld>
            <a:endParaRPr lang="en-US"/>
          </a:p>
        </p:txBody>
      </p:sp>
    </p:spTree>
    <p:extLst>
      <p:ext uri="{BB962C8B-B14F-4D97-AF65-F5344CB8AC3E}">
        <p14:creationId xmlns:p14="http://schemas.microsoft.com/office/powerpoint/2010/main" val="3102435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Ideas: The air was cold and frosty and she felt glad she was</a:t>
            </a:r>
            <a:r>
              <a:rPr lang="en-US" baseline="0" dirty="0" smtClean="0"/>
              <a:t> wearing her warm </a:t>
            </a:r>
            <a:r>
              <a:rPr lang="en-US" baseline="0" dirty="0" err="1" smtClean="0"/>
              <a:t>woollen</a:t>
            </a:r>
            <a:r>
              <a:rPr lang="en-US" baseline="0" dirty="0" smtClean="0"/>
              <a:t> coat. </a:t>
            </a:r>
          </a:p>
          <a:p>
            <a:r>
              <a:rPr lang="en-US" baseline="0" dirty="0" smtClean="0"/>
              <a:t>The trees looked </a:t>
            </a:r>
            <a:r>
              <a:rPr lang="en-US" baseline="0" smtClean="0"/>
              <a:t>like giants</a:t>
            </a:r>
            <a:r>
              <a:rPr lang="en-US" baseline="0" dirty="0" smtClean="0"/>
              <a:t>, dressed in long cloaks of green.</a:t>
            </a:r>
            <a:endParaRPr lang="en-US" dirty="0"/>
          </a:p>
        </p:txBody>
      </p:sp>
      <p:sp>
        <p:nvSpPr>
          <p:cNvPr id="4" name="Slide Number Placeholder 3"/>
          <p:cNvSpPr>
            <a:spLocks noGrp="1"/>
          </p:cNvSpPr>
          <p:nvPr>
            <p:ph type="sldNum" sz="quarter" idx="10"/>
          </p:nvPr>
        </p:nvSpPr>
        <p:spPr/>
        <p:txBody>
          <a:bodyPr/>
          <a:lstStyle/>
          <a:p>
            <a:fld id="{470D6B41-3DBA-3F49-A7D5-28624DA80C8F}" type="slidenum">
              <a:rPr lang="en-US" smtClean="0"/>
              <a:t>5</a:t>
            </a:fld>
            <a:endParaRPr lang="en-US"/>
          </a:p>
        </p:txBody>
      </p:sp>
    </p:spTree>
    <p:extLst>
      <p:ext uri="{BB962C8B-B14F-4D97-AF65-F5344CB8AC3E}">
        <p14:creationId xmlns:p14="http://schemas.microsoft.com/office/powerpoint/2010/main" val="3584738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5BFCE37-4A8A-4579-B3B4-078A4EABF7D5}" type="datetime1">
              <a:rPr lang="en-US" smtClean="0"/>
              <a:t>7/11/2014</a:t>
            </a:fld>
            <a:endParaRPr lang="en-US"/>
          </a:p>
        </p:txBody>
      </p:sp>
      <p:sp>
        <p:nvSpPr>
          <p:cNvPr id="5" name="Footer Placeholder 4"/>
          <p:cNvSpPr>
            <a:spLocks noGrp="1"/>
          </p:cNvSpPr>
          <p:nvPr>
            <p:ph type="ftr" sz="quarter" idx="11"/>
          </p:nvPr>
        </p:nvSpPr>
        <p:spPr/>
        <p:txBody>
          <a:bodyPr/>
          <a:lstStyle/>
          <a:p>
            <a:r>
              <a:rPr lang="en-US" smtClean="0"/>
              <a:t>Resource 8</a:t>
            </a:r>
            <a:endParaRPr lang="en-US"/>
          </a:p>
        </p:txBody>
      </p:sp>
      <p:sp>
        <p:nvSpPr>
          <p:cNvPr id="6" name="Slide Number Placeholder 5"/>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3245453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E64146-599C-4E49-ADCB-E7AD8486D1FC}" type="datetime1">
              <a:rPr lang="en-US" smtClean="0"/>
              <a:t>7/11/2014</a:t>
            </a:fld>
            <a:endParaRPr lang="en-US"/>
          </a:p>
        </p:txBody>
      </p:sp>
      <p:sp>
        <p:nvSpPr>
          <p:cNvPr id="5" name="Footer Placeholder 4"/>
          <p:cNvSpPr>
            <a:spLocks noGrp="1"/>
          </p:cNvSpPr>
          <p:nvPr>
            <p:ph type="ftr" sz="quarter" idx="11"/>
          </p:nvPr>
        </p:nvSpPr>
        <p:spPr/>
        <p:txBody>
          <a:bodyPr/>
          <a:lstStyle/>
          <a:p>
            <a:r>
              <a:rPr lang="en-US" smtClean="0"/>
              <a:t>Resource 8</a:t>
            </a:r>
            <a:endParaRPr lang="en-US"/>
          </a:p>
        </p:txBody>
      </p:sp>
      <p:sp>
        <p:nvSpPr>
          <p:cNvPr id="6" name="Slide Number Placeholder 5"/>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182604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33C41E7-F570-4F83-AE47-87C55EFC9AF2}" type="datetime1">
              <a:rPr lang="en-US" smtClean="0"/>
              <a:t>7/11/2014</a:t>
            </a:fld>
            <a:endParaRPr lang="en-US"/>
          </a:p>
        </p:txBody>
      </p:sp>
      <p:sp>
        <p:nvSpPr>
          <p:cNvPr id="5" name="Footer Placeholder 4"/>
          <p:cNvSpPr>
            <a:spLocks noGrp="1"/>
          </p:cNvSpPr>
          <p:nvPr>
            <p:ph type="ftr" sz="quarter" idx="11"/>
          </p:nvPr>
        </p:nvSpPr>
        <p:spPr/>
        <p:txBody>
          <a:bodyPr/>
          <a:lstStyle/>
          <a:p>
            <a:r>
              <a:rPr lang="en-US" smtClean="0"/>
              <a:t>Resource 8</a:t>
            </a:r>
            <a:endParaRPr lang="en-US"/>
          </a:p>
        </p:txBody>
      </p:sp>
      <p:sp>
        <p:nvSpPr>
          <p:cNvPr id="6" name="Slide Number Placeholder 5"/>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324086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45A2065-215E-490B-86D7-102B68842513}" type="datetime1">
              <a:rPr lang="en-US" smtClean="0"/>
              <a:t>7/11/2014</a:t>
            </a:fld>
            <a:endParaRPr lang="en-US"/>
          </a:p>
        </p:txBody>
      </p:sp>
      <p:sp>
        <p:nvSpPr>
          <p:cNvPr id="5" name="Footer Placeholder 4"/>
          <p:cNvSpPr>
            <a:spLocks noGrp="1"/>
          </p:cNvSpPr>
          <p:nvPr>
            <p:ph type="ftr" sz="quarter" idx="11"/>
          </p:nvPr>
        </p:nvSpPr>
        <p:spPr/>
        <p:txBody>
          <a:bodyPr/>
          <a:lstStyle/>
          <a:p>
            <a:r>
              <a:rPr lang="en-US" smtClean="0"/>
              <a:t>Resource 8</a:t>
            </a:r>
            <a:endParaRPr lang="en-US"/>
          </a:p>
        </p:txBody>
      </p:sp>
      <p:sp>
        <p:nvSpPr>
          <p:cNvPr id="6" name="Slide Number Placeholder 5"/>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176472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AD4AC3E-8E96-4F22-ADDE-6661C96D3DA9}" type="datetime1">
              <a:rPr lang="en-US" smtClean="0"/>
              <a:t>7/11/2014</a:t>
            </a:fld>
            <a:endParaRPr lang="en-US"/>
          </a:p>
        </p:txBody>
      </p:sp>
      <p:sp>
        <p:nvSpPr>
          <p:cNvPr id="5" name="Footer Placeholder 4"/>
          <p:cNvSpPr>
            <a:spLocks noGrp="1"/>
          </p:cNvSpPr>
          <p:nvPr>
            <p:ph type="ftr" sz="quarter" idx="11"/>
          </p:nvPr>
        </p:nvSpPr>
        <p:spPr/>
        <p:txBody>
          <a:bodyPr/>
          <a:lstStyle/>
          <a:p>
            <a:r>
              <a:rPr lang="en-US" smtClean="0"/>
              <a:t>Resource 8</a:t>
            </a:r>
            <a:endParaRPr lang="en-US"/>
          </a:p>
        </p:txBody>
      </p:sp>
      <p:sp>
        <p:nvSpPr>
          <p:cNvPr id="6" name="Slide Number Placeholder 5"/>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17323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8CD7890-9309-4D6B-95AB-C91CA4E651E5}" type="datetime1">
              <a:rPr lang="en-US" smtClean="0"/>
              <a:t>7/11/2014</a:t>
            </a:fld>
            <a:endParaRPr lang="en-US"/>
          </a:p>
        </p:txBody>
      </p:sp>
      <p:sp>
        <p:nvSpPr>
          <p:cNvPr id="6" name="Footer Placeholder 5"/>
          <p:cNvSpPr>
            <a:spLocks noGrp="1"/>
          </p:cNvSpPr>
          <p:nvPr>
            <p:ph type="ftr" sz="quarter" idx="11"/>
          </p:nvPr>
        </p:nvSpPr>
        <p:spPr/>
        <p:txBody>
          <a:bodyPr/>
          <a:lstStyle/>
          <a:p>
            <a:r>
              <a:rPr lang="en-US" smtClean="0"/>
              <a:t>Resource 8</a:t>
            </a:r>
            <a:endParaRPr lang="en-US"/>
          </a:p>
        </p:txBody>
      </p:sp>
      <p:sp>
        <p:nvSpPr>
          <p:cNvPr id="7" name="Slide Number Placeholder 6"/>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3961380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5A933DA-EBF3-4AD5-B94E-0D392D649975}" type="datetime1">
              <a:rPr lang="en-US" smtClean="0"/>
              <a:t>7/11/2014</a:t>
            </a:fld>
            <a:endParaRPr lang="en-US"/>
          </a:p>
        </p:txBody>
      </p:sp>
      <p:sp>
        <p:nvSpPr>
          <p:cNvPr id="8" name="Footer Placeholder 7"/>
          <p:cNvSpPr>
            <a:spLocks noGrp="1"/>
          </p:cNvSpPr>
          <p:nvPr>
            <p:ph type="ftr" sz="quarter" idx="11"/>
          </p:nvPr>
        </p:nvSpPr>
        <p:spPr/>
        <p:txBody>
          <a:bodyPr/>
          <a:lstStyle/>
          <a:p>
            <a:r>
              <a:rPr lang="en-US" smtClean="0"/>
              <a:t>Resource 8</a:t>
            </a:r>
            <a:endParaRPr lang="en-US"/>
          </a:p>
        </p:txBody>
      </p:sp>
      <p:sp>
        <p:nvSpPr>
          <p:cNvPr id="9" name="Slide Number Placeholder 8"/>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340931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5B8C09A-C10C-47E1-B598-36A05BCED920}" type="datetime1">
              <a:rPr lang="en-US" smtClean="0"/>
              <a:t>7/11/2014</a:t>
            </a:fld>
            <a:endParaRPr lang="en-US"/>
          </a:p>
        </p:txBody>
      </p:sp>
      <p:sp>
        <p:nvSpPr>
          <p:cNvPr id="4" name="Footer Placeholder 3"/>
          <p:cNvSpPr>
            <a:spLocks noGrp="1"/>
          </p:cNvSpPr>
          <p:nvPr>
            <p:ph type="ftr" sz="quarter" idx="11"/>
          </p:nvPr>
        </p:nvSpPr>
        <p:spPr/>
        <p:txBody>
          <a:bodyPr/>
          <a:lstStyle/>
          <a:p>
            <a:r>
              <a:rPr lang="en-US" smtClean="0"/>
              <a:t>Resource 8</a:t>
            </a:r>
            <a:endParaRPr lang="en-US"/>
          </a:p>
        </p:txBody>
      </p:sp>
      <p:sp>
        <p:nvSpPr>
          <p:cNvPr id="5" name="Slide Number Placeholder 4"/>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136921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991BC-E257-4D0B-9B0B-6A0F78DA018B}" type="datetime1">
              <a:rPr lang="en-US" smtClean="0"/>
              <a:t>7/11/2014</a:t>
            </a:fld>
            <a:endParaRPr lang="en-US"/>
          </a:p>
        </p:txBody>
      </p:sp>
      <p:sp>
        <p:nvSpPr>
          <p:cNvPr id="3" name="Footer Placeholder 2"/>
          <p:cNvSpPr>
            <a:spLocks noGrp="1"/>
          </p:cNvSpPr>
          <p:nvPr>
            <p:ph type="ftr" sz="quarter" idx="11"/>
          </p:nvPr>
        </p:nvSpPr>
        <p:spPr/>
        <p:txBody>
          <a:bodyPr/>
          <a:lstStyle/>
          <a:p>
            <a:r>
              <a:rPr lang="en-US" smtClean="0"/>
              <a:t>Resource 8</a:t>
            </a:r>
            <a:endParaRPr lang="en-US"/>
          </a:p>
        </p:txBody>
      </p:sp>
      <p:sp>
        <p:nvSpPr>
          <p:cNvPr id="4" name="Slide Number Placeholder 3"/>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253750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764C23F-71CD-4499-8BF1-260E196C4EAC}" type="datetime1">
              <a:rPr lang="en-US" smtClean="0"/>
              <a:t>7/11/2014</a:t>
            </a:fld>
            <a:endParaRPr lang="en-US"/>
          </a:p>
        </p:txBody>
      </p:sp>
      <p:sp>
        <p:nvSpPr>
          <p:cNvPr id="6" name="Footer Placeholder 5"/>
          <p:cNvSpPr>
            <a:spLocks noGrp="1"/>
          </p:cNvSpPr>
          <p:nvPr>
            <p:ph type="ftr" sz="quarter" idx="11"/>
          </p:nvPr>
        </p:nvSpPr>
        <p:spPr/>
        <p:txBody>
          <a:bodyPr/>
          <a:lstStyle/>
          <a:p>
            <a:r>
              <a:rPr lang="en-US" smtClean="0"/>
              <a:t>Resource 8</a:t>
            </a:r>
            <a:endParaRPr lang="en-US"/>
          </a:p>
        </p:txBody>
      </p:sp>
      <p:sp>
        <p:nvSpPr>
          <p:cNvPr id="7" name="Slide Number Placeholder 6"/>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229963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291654C-09E4-4301-AC23-8A3D89FCA57A}" type="datetime1">
              <a:rPr lang="en-US" smtClean="0"/>
              <a:t>7/11/2014</a:t>
            </a:fld>
            <a:endParaRPr lang="en-US"/>
          </a:p>
        </p:txBody>
      </p:sp>
      <p:sp>
        <p:nvSpPr>
          <p:cNvPr id="6" name="Footer Placeholder 5"/>
          <p:cNvSpPr>
            <a:spLocks noGrp="1"/>
          </p:cNvSpPr>
          <p:nvPr>
            <p:ph type="ftr" sz="quarter" idx="11"/>
          </p:nvPr>
        </p:nvSpPr>
        <p:spPr/>
        <p:txBody>
          <a:bodyPr/>
          <a:lstStyle/>
          <a:p>
            <a:r>
              <a:rPr lang="en-US" smtClean="0"/>
              <a:t>Resource 8</a:t>
            </a:r>
            <a:endParaRPr lang="en-US"/>
          </a:p>
        </p:txBody>
      </p:sp>
      <p:sp>
        <p:nvSpPr>
          <p:cNvPr id="7" name="Slide Number Placeholder 6"/>
          <p:cNvSpPr>
            <a:spLocks noGrp="1"/>
          </p:cNvSpPr>
          <p:nvPr>
            <p:ph type="sldNum" sz="quarter" idx="12"/>
          </p:nvPr>
        </p:nvSpPr>
        <p:spPr/>
        <p:txBody>
          <a:bodyPr/>
          <a:lstStyle/>
          <a:p>
            <a:fld id="{98FC03CD-5063-F743-85BC-5D746BEB8553}" type="slidenum">
              <a:rPr lang="en-US" smtClean="0"/>
              <a:t>‹#›</a:t>
            </a:fld>
            <a:endParaRPr lang="en-US"/>
          </a:p>
        </p:txBody>
      </p:sp>
    </p:spTree>
    <p:extLst>
      <p:ext uri="{BB962C8B-B14F-4D97-AF65-F5344CB8AC3E}">
        <p14:creationId xmlns:p14="http://schemas.microsoft.com/office/powerpoint/2010/main" val="486508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F655A-6926-4695-9ED5-5A85740EFAC3}" type="datetime1">
              <a:rPr lang="en-US" smtClean="0"/>
              <a:t>7/11/2014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Resource 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C03CD-5063-F743-85BC-5D746BEB8553}" type="slidenum">
              <a:rPr lang="en-US" smtClean="0"/>
              <a:t>‹#›</a:t>
            </a:fld>
            <a:endParaRPr lang="en-US"/>
          </a:p>
        </p:txBody>
      </p:sp>
    </p:spTree>
    <p:extLst>
      <p:ext uri="{BB962C8B-B14F-4D97-AF65-F5344CB8AC3E}">
        <p14:creationId xmlns:p14="http://schemas.microsoft.com/office/powerpoint/2010/main" val="579994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261" y="233572"/>
            <a:ext cx="7772400" cy="899659"/>
          </a:xfrm>
        </p:spPr>
        <p:txBody>
          <a:bodyPr/>
          <a:lstStyle/>
          <a:p>
            <a:r>
              <a:rPr lang="en-US" dirty="0" smtClean="0"/>
              <a:t>Story Mountain</a:t>
            </a:r>
            <a:endParaRPr lang="en-US" dirty="0"/>
          </a:p>
        </p:txBody>
      </p:sp>
      <p:pic>
        <p:nvPicPr>
          <p:cNvPr id="4" name="Picture 3" descr="mountain-peak-drawingmountain-peak-logo-no-clouds-clip-art---vector-clip-art-online-fuewaac3.png"/>
          <p:cNvPicPr>
            <a:picLocks noChangeAspect="1"/>
          </p:cNvPicPr>
          <p:nvPr/>
        </p:nvPicPr>
        <p:blipFill>
          <a:blip r:embed="rId3">
            <a:alphaModFix amt="40000"/>
            <a:extLst>
              <a:ext uri="{28A0092B-C50C-407E-A947-70E740481C1C}">
                <a14:useLocalDpi xmlns:a14="http://schemas.microsoft.com/office/drawing/2010/main" val="0"/>
              </a:ext>
            </a:extLst>
          </a:blip>
          <a:stretch>
            <a:fillRect/>
          </a:stretch>
        </p:blipFill>
        <p:spPr>
          <a:xfrm>
            <a:off x="-110917" y="1908681"/>
            <a:ext cx="9144000" cy="5060462"/>
          </a:xfrm>
          <a:prstGeom prst="rect">
            <a:avLst/>
          </a:prstGeom>
        </p:spPr>
      </p:pic>
      <p:sp>
        <p:nvSpPr>
          <p:cNvPr id="5" name="TextBox 4"/>
          <p:cNvSpPr txBox="1"/>
          <p:nvPr/>
        </p:nvSpPr>
        <p:spPr>
          <a:xfrm>
            <a:off x="259861" y="5414441"/>
            <a:ext cx="3696501" cy="1200329"/>
          </a:xfrm>
          <a:prstGeom prst="rect">
            <a:avLst/>
          </a:prstGeom>
          <a:noFill/>
          <a:ln w="28575" cmpd="sng">
            <a:solidFill>
              <a:schemeClr val="tx1"/>
            </a:solidFill>
          </a:ln>
        </p:spPr>
        <p:txBody>
          <a:bodyPr wrap="square" rtlCol="0">
            <a:spAutoFit/>
          </a:bodyPr>
          <a:lstStyle/>
          <a:p>
            <a:r>
              <a:rPr lang="en-US" dirty="0" smtClean="0"/>
              <a:t>1. OPENING</a:t>
            </a:r>
          </a:p>
          <a:p>
            <a:endParaRPr lang="en-US" dirty="0"/>
          </a:p>
          <a:p>
            <a:endParaRPr lang="en-US" dirty="0" smtClean="0"/>
          </a:p>
          <a:p>
            <a:endParaRPr lang="en-US" dirty="0"/>
          </a:p>
        </p:txBody>
      </p:sp>
      <p:sp>
        <p:nvSpPr>
          <p:cNvPr id="6" name="TextBox 5"/>
          <p:cNvSpPr txBox="1"/>
          <p:nvPr/>
        </p:nvSpPr>
        <p:spPr>
          <a:xfrm>
            <a:off x="259861" y="3055777"/>
            <a:ext cx="3696501" cy="1200329"/>
          </a:xfrm>
          <a:prstGeom prst="rect">
            <a:avLst/>
          </a:prstGeom>
          <a:noFill/>
          <a:ln w="28575" cmpd="sng">
            <a:solidFill>
              <a:schemeClr val="tx1"/>
            </a:solidFill>
          </a:ln>
        </p:spPr>
        <p:txBody>
          <a:bodyPr wrap="square" rtlCol="0">
            <a:spAutoFit/>
          </a:bodyPr>
          <a:lstStyle/>
          <a:p>
            <a:r>
              <a:rPr lang="en-US" dirty="0" smtClean="0"/>
              <a:t>2. BUILD UP</a:t>
            </a:r>
          </a:p>
          <a:p>
            <a:endParaRPr lang="en-US" dirty="0"/>
          </a:p>
          <a:p>
            <a:endParaRPr lang="en-US" dirty="0" smtClean="0"/>
          </a:p>
          <a:p>
            <a:endParaRPr lang="en-US" dirty="0"/>
          </a:p>
        </p:txBody>
      </p:sp>
      <p:sp>
        <p:nvSpPr>
          <p:cNvPr id="7" name="TextBox 6"/>
          <p:cNvSpPr txBox="1"/>
          <p:nvPr/>
        </p:nvSpPr>
        <p:spPr>
          <a:xfrm>
            <a:off x="2686419" y="1308516"/>
            <a:ext cx="3858674" cy="1200329"/>
          </a:xfrm>
          <a:prstGeom prst="rect">
            <a:avLst/>
          </a:prstGeom>
          <a:noFill/>
          <a:ln w="28575" cmpd="sng">
            <a:solidFill>
              <a:schemeClr val="tx1"/>
            </a:solidFill>
          </a:ln>
        </p:spPr>
        <p:txBody>
          <a:bodyPr wrap="square" rtlCol="0">
            <a:spAutoFit/>
          </a:bodyPr>
          <a:lstStyle/>
          <a:p>
            <a:r>
              <a:rPr lang="en-US" dirty="0" smtClean="0"/>
              <a:t>3. CLIMAX</a:t>
            </a:r>
          </a:p>
          <a:p>
            <a:endParaRPr lang="en-US" dirty="0"/>
          </a:p>
          <a:p>
            <a:endParaRPr lang="en-US" dirty="0" smtClean="0"/>
          </a:p>
          <a:p>
            <a:endParaRPr lang="en-US" dirty="0"/>
          </a:p>
        </p:txBody>
      </p:sp>
      <p:sp>
        <p:nvSpPr>
          <p:cNvPr id="8" name="TextBox 7"/>
          <p:cNvSpPr txBox="1"/>
          <p:nvPr/>
        </p:nvSpPr>
        <p:spPr>
          <a:xfrm>
            <a:off x="5047213" y="3055777"/>
            <a:ext cx="3728424" cy="1200329"/>
          </a:xfrm>
          <a:prstGeom prst="rect">
            <a:avLst/>
          </a:prstGeom>
          <a:noFill/>
          <a:ln w="28575" cmpd="sng">
            <a:solidFill>
              <a:schemeClr val="tx1"/>
            </a:solidFill>
          </a:ln>
        </p:spPr>
        <p:txBody>
          <a:bodyPr wrap="square" rtlCol="0">
            <a:spAutoFit/>
          </a:bodyPr>
          <a:lstStyle/>
          <a:p>
            <a:r>
              <a:rPr lang="en-US" dirty="0" smtClean="0"/>
              <a:t>4. RESOLUTION</a:t>
            </a:r>
          </a:p>
          <a:p>
            <a:endParaRPr lang="en-US" dirty="0"/>
          </a:p>
          <a:p>
            <a:endParaRPr lang="en-US" dirty="0" smtClean="0"/>
          </a:p>
          <a:p>
            <a:endParaRPr lang="en-US" dirty="0"/>
          </a:p>
        </p:txBody>
      </p:sp>
      <p:sp>
        <p:nvSpPr>
          <p:cNvPr id="10" name="TextBox 9"/>
          <p:cNvSpPr txBox="1"/>
          <p:nvPr/>
        </p:nvSpPr>
        <p:spPr>
          <a:xfrm>
            <a:off x="5047212" y="5414441"/>
            <a:ext cx="3728424" cy="1200329"/>
          </a:xfrm>
          <a:prstGeom prst="rect">
            <a:avLst/>
          </a:prstGeom>
          <a:noFill/>
          <a:ln w="28575" cmpd="sng">
            <a:solidFill>
              <a:schemeClr val="tx1"/>
            </a:solidFill>
          </a:ln>
        </p:spPr>
        <p:txBody>
          <a:bodyPr wrap="square" rtlCol="0">
            <a:spAutoFit/>
          </a:bodyPr>
          <a:lstStyle/>
          <a:p>
            <a:r>
              <a:rPr lang="en-US" dirty="0" smtClean="0"/>
              <a:t>5. ENDING</a:t>
            </a:r>
          </a:p>
          <a:p>
            <a:endParaRPr lang="en-US" dirty="0"/>
          </a:p>
          <a:p>
            <a:endParaRPr lang="en-US" dirty="0" smtClean="0"/>
          </a:p>
          <a:p>
            <a:endParaRPr lang="en-US" dirty="0"/>
          </a:p>
        </p:txBody>
      </p:sp>
      <p:sp>
        <p:nvSpPr>
          <p:cNvPr id="11" name="Right Arrow 10"/>
          <p:cNvSpPr/>
          <p:nvPr/>
        </p:nvSpPr>
        <p:spPr>
          <a:xfrm rot="19245130">
            <a:off x="650550" y="4512846"/>
            <a:ext cx="978408"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2" name="Right Arrow 11"/>
          <p:cNvSpPr/>
          <p:nvPr/>
        </p:nvSpPr>
        <p:spPr>
          <a:xfrm rot="19245130">
            <a:off x="1398035" y="2163526"/>
            <a:ext cx="978408"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3" name="Right Arrow 12"/>
          <p:cNvSpPr/>
          <p:nvPr/>
        </p:nvSpPr>
        <p:spPr>
          <a:xfrm rot="2873209">
            <a:off x="6693955" y="1934213"/>
            <a:ext cx="978408"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4" name="Right Arrow 13"/>
          <p:cNvSpPr/>
          <p:nvPr/>
        </p:nvSpPr>
        <p:spPr>
          <a:xfrm rot="3104967">
            <a:off x="8050719" y="4549881"/>
            <a:ext cx="978408"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3" name="TextBox 2"/>
          <p:cNvSpPr txBox="1"/>
          <p:nvPr/>
        </p:nvSpPr>
        <p:spPr>
          <a:xfrm>
            <a:off x="129650" y="6608120"/>
            <a:ext cx="3084520" cy="307777"/>
          </a:xfrm>
          <a:prstGeom prst="rect">
            <a:avLst/>
          </a:prstGeom>
          <a:noFill/>
        </p:spPr>
        <p:txBody>
          <a:bodyPr wrap="square" rtlCol="0">
            <a:spAutoFit/>
          </a:bodyPr>
          <a:lstStyle/>
          <a:p>
            <a:r>
              <a:rPr lang="en-US" sz="1400" i="1" dirty="0" smtClean="0"/>
              <a:t>Alice Washbourne 2014</a:t>
            </a:r>
            <a:endParaRPr lang="en-US" sz="1400" i="1" dirty="0"/>
          </a:p>
        </p:txBody>
      </p:sp>
      <p:sp>
        <p:nvSpPr>
          <p:cNvPr id="9" name="Footer Placeholder 8"/>
          <p:cNvSpPr>
            <a:spLocks noGrp="1"/>
          </p:cNvSpPr>
          <p:nvPr>
            <p:ph type="ftr" sz="quarter" idx="11"/>
          </p:nvPr>
        </p:nvSpPr>
        <p:spPr/>
        <p:txBody>
          <a:bodyPr/>
          <a:lstStyle/>
          <a:p>
            <a:r>
              <a:rPr lang="en-US" smtClean="0"/>
              <a:t>Resource 8</a:t>
            </a:r>
            <a:endParaRPr lang="en-US"/>
          </a:p>
        </p:txBody>
      </p:sp>
    </p:spTree>
    <p:extLst>
      <p:ext uri="{BB962C8B-B14F-4D97-AF65-F5344CB8AC3E}">
        <p14:creationId xmlns:p14="http://schemas.microsoft.com/office/powerpoint/2010/main" val="22087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416" y="313152"/>
            <a:ext cx="8730642" cy="6544848"/>
          </a:xfrm>
        </p:spPr>
        <p:txBody>
          <a:bodyPr>
            <a:normAutofit fontScale="92500" lnSpcReduction="20000"/>
          </a:bodyPr>
          <a:lstStyle/>
          <a:p>
            <a:r>
              <a:rPr lang="en-GB" dirty="0" smtClean="0"/>
              <a:t>Lucy was a young girl. She lived in a house in the forest with her mother and father. One morning she went to feed her ducks.</a:t>
            </a:r>
          </a:p>
          <a:p>
            <a:endParaRPr lang="en-GB" dirty="0" smtClean="0"/>
          </a:p>
          <a:p>
            <a:r>
              <a:rPr lang="en-GB" dirty="0" smtClean="0"/>
              <a:t>She found the ducks lying dead on the ground. She saw some paw prints in the snow.</a:t>
            </a:r>
          </a:p>
          <a:p>
            <a:endParaRPr lang="en-GB" dirty="0" smtClean="0"/>
          </a:p>
          <a:p>
            <a:r>
              <a:rPr lang="en-GB" dirty="0" smtClean="0"/>
              <a:t>A fox jumped out from the trees. Lucy chased the fox. She caught it. She let the fox go.</a:t>
            </a:r>
          </a:p>
          <a:p>
            <a:endParaRPr lang="en-GB" dirty="0" smtClean="0"/>
          </a:p>
          <a:p>
            <a:r>
              <a:rPr lang="en-GB" dirty="0" smtClean="0"/>
              <a:t>Lucy got tired and fell asleep. It was snowing. The fox wrapped its body around the girl.</a:t>
            </a:r>
          </a:p>
          <a:p>
            <a:endParaRPr lang="en-GB" dirty="0" smtClean="0"/>
          </a:p>
          <a:p>
            <a:r>
              <a:rPr lang="en-GB" dirty="0" smtClean="0"/>
              <a:t>She woke up. Her parents came over the hill. She looked back and saw the fox.</a:t>
            </a:r>
            <a:endParaRPr lang="en-GB" dirty="0"/>
          </a:p>
        </p:txBody>
      </p:sp>
      <p:sp>
        <p:nvSpPr>
          <p:cNvPr id="4" name="Footer Placeholder 3"/>
          <p:cNvSpPr>
            <a:spLocks noGrp="1"/>
          </p:cNvSpPr>
          <p:nvPr>
            <p:ph type="ftr" sz="quarter" idx="11"/>
          </p:nvPr>
        </p:nvSpPr>
        <p:spPr/>
        <p:txBody>
          <a:bodyPr/>
          <a:lstStyle/>
          <a:p>
            <a:r>
              <a:rPr lang="en-US" smtClean="0"/>
              <a:t>Resource 8</a:t>
            </a:r>
            <a:endParaRPr lang="en-US"/>
          </a:p>
        </p:txBody>
      </p:sp>
    </p:spTree>
    <p:extLst>
      <p:ext uri="{BB962C8B-B14F-4D97-AF65-F5344CB8AC3E}">
        <p14:creationId xmlns:p14="http://schemas.microsoft.com/office/powerpoint/2010/main" val="2590949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261" y="233572"/>
            <a:ext cx="7772400" cy="899659"/>
          </a:xfrm>
        </p:spPr>
        <p:txBody>
          <a:bodyPr/>
          <a:lstStyle/>
          <a:p>
            <a:r>
              <a:rPr lang="en-US" dirty="0" smtClean="0"/>
              <a:t>Story Mountain</a:t>
            </a:r>
            <a:endParaRPr lang="en-US" dirty="0"/>
          </a:p>
        </p:txBody>
      </p:sp>
      <p:pic>
        <p:nvPicPr>
          <p:cNvPr id="4" name="Picture 3" descr="mountain-peak-drawingmountain-peak-logo-no-clouds-clip-art---vector-clip-art-online-fuewaac3.png"/>
          <p:cNvPicPr>
            <a:picLocks noChangeAspect="1"/>
          </p:cNvPicPr>
          <p:nvPr/>
        </p:nvPicPr>
        <p:blipFill>
          <a:blip r:embed="rId2">
            <a:alphaModFix amt="40000"/>
            <a:extLst>
              <a:ext uri="{28A0092B-C50C-407E-A947-70E740481C1C}">
                <a14:useLocalDpi xmlns:a14="http://schemas.microsoft.com/office/drawing/2010/main" val="0"/>
              </a:ext>
            </a:extLst>
          </a:blip>
          <a:stretch>
            <a:fillRect/>
          </a:stretch>
        </p:blipFill>
        <p:spPr>
          <a:xfrm>
            <a:off x="-110917" y="1908681"/>
            <a:ext cx="9144000" cy="5060462"/>
          </a:xfrm>
          <a:prstGeom prst="rect">
            <a:avLst/>
          </a:prstGeom>
        </p:spPr>
      </p:pic>
      <p:sp>
        <p:nvSpPr>
          <p:cNvPr id="5" name="TextBox 4"/>
          <p:cNvSpPr txBox="1"/>
          <p:nvPr/>
        </p:nvSpPr>
        <p:spPr>
          <a:xfrm>
            <a:off x="259861" y="5319554"/>
            <a:ext cx="3696501" cy="1477328"/>
          </a:xfrm>
          <a:prstGeom prst="rect">
            <a:avLst/>
          </a:prstGeom>
          <a:noFill/>
          <a:ln w="28575" cmpd="sng">
            <a:solidFill>
              <a:schemeClr val="tx1"/>
            </a:solidFill>
          </a:ln>
        </p:spPr>
        <p:txBody>
          <a:bodyPr wrap="square" rtlCol="0">
            <a:spAutoFit/>
          </a:bodyPr>
          <a:lstStyle/>
          <a:p>
            <a:pPr marL="342900" indent="-342900">
              <a:buAutoNum type="arabicPeriod"/>
            </a:pPr>
            <a:r>
              <a:rPr lang="en-US" dirty="0" smtClean="0"/>
              <a:t>OPENING</a:t>
            </a:r>
          </a:p>
          <a:p>
            <a:r>
              <a:rPr lang="en-GB" dirty="0"/>
              <a:t>Lucy was a young girl. She lived in a house </a:t>
            </a:r>
            <a:r>
              <a:rPr lang="en-GB" dirty="0" smtClean="0"/>
              <a:t>in </a:t>
            </a:r>
            <a:r>
              <a:rPr lang="en-GB" dirty="0"/>
              <a:t>the forest with her mother and father. One morning she went to feed her ducks</a:t>
            </a:r>
            <a:r>
              <a:rPr lang="en-GB" dirty="0" smtClean="0"/>
              <a:t>.</a:t>
            </a:r>
            <a:endParaRPr lang="en-US" dirty="0" smtClean="0"/>
          </a:p>
        </p:txBody>
      </p:sp>
      <p:sp>
        <p:nvSpPr>
          <p:cNvPr id="6" name="TextBox 5"/>
          <p:cNvSpPr txBox="1"/>
          <p:nvPr/>
        </p:nvSpPr>
        <p:spPr>
          <a:xfrm>
            <a:off x="259861" y="3055777"/>
            <a:ext cx="3696501" cy="1200329"/>
          </a:xfrm>
          <a:prstGeom prst="rect">
            <a:avLst/>
          </a:prstGeom>
          <a:noFill/>
          <a:ln w="28575" cmpd="sng">
            <a:solidFill>
              <a:schemeClr val="tx1"/>
            </a:solidFill>
          </a:ln>
        </p:spPr>
        <p:txBody>
          <a:bodyPr wrap="square" rtlCol="0">
            <a:spAutoFit/>
          </a:bodyPr>
          <a:lstStyle/>
          <a:p>
            <a:r>
              <a:rPr lang="en-US" dirty="0" smtClean="0"/>
              <a:t>2. BUILD UP</a:t>
            </a:r>
          </a:p>
          <a:p>
            <a:r>
              <a:rPr lang="en-GB" dirty="0"/>
              <a:t>She found the ducks lying dead on the ground. She saw some </a:t>
            </a:r>
            <a:r>
              <a:rPr lang="en-GB" dirty="0" err="1"/>
              <a:t>pawprints</a:t>
            </a:r>
            <a:r>
              <a:rPr lang="en-GB" dirty="0"/>
              <a:t> in the </a:t>
            </a:r>
            <a:r>
              <a:rPr lang="en-GB" dirty="0" smtClean="0"/>
              <a:t>snow</a:t>
            </a:r>
            <a:endParaRPr lang="en-US" dirty="0"/>
          </a:p>
        </p:txBody>
      </p:sp>
      <p:sp>
        <p:nvSpPr>
          <p:cNvPr id="7" name="TextBox 6"/>
          <p:cNvSpPr txBox="1"/>
          <p:nvPr/>
        </p:nvSpPr>
        <p:spPr>
          <a:xfrm>
            <a:off x="2686419" y="1308516"/>
            <a:ext cx="3858674" cy="1200329"/>
          </a:xfrm>
          <a:prstGeom prst="rect">
            <a:avLst/>
          </a:prstGeom>
          <a:noFill/>
          <a:ln w="28575" cmpd="sng">
            <a:solidFill>
              <a:schemeClr val="tx1"/>
            </a:solidFill>
          </a:ln>
        </p:spPr>
        <p:txBody>
          <a:bodyPr wrap="square" rtlCol="0">
            <a:spAutoFit/>
          </a:bodyPr>
          <a:lstStyle/>
          <a:p>
            <a:r>
              <a:rPr lang="en-US" dirty="0" smtClean="0"/>
              <a:t>3. CLIMAX</a:t>
            </a:r>
          </a:p>
          <a:p>
            <a:r>
              <a:rPr lang="en-GB" dirty="0"/>
              <a:t>A fox jumped out from the trees. Lucy chased the fox. She caught it. She let the fox go</a:t>
            </a:r>
            <a:r>
              <a:rPr lang="en-GB" dirty="0" smtClean="0"/>
              <a:t>.</a:t>
            </a:r>
            <a:endParaRPr lang="en-GB" dirty="0"/>
          </a:p>
        </p:txBody>
      </p:sp>
      <p:sp>
        <p:nvSpPr>
          <p:cNvPr id="8" name="TextBox 7"/>
          <p:cNvSpPr txBox="1"/>
          <p:nvPr/>
        </p:nvSpPr>
        <p:spPr>
          <a:xfrm>
            <a:off x="5047213" y="3055777"/>
            <a:ext cx="3728424" cy="1200329"/>
          </a:xfrm>
          <a:prstGeom prst="rect">
            <a:avLst/>
          </a:prstGeom>
          <a:noFill/>
          <a:ln w="28575" cmpd="sng">
            <a:solidFill>
              <a:schemeClr val="tx1"/>
            </a:solidFill>
          </a:ln>
        </p:spPr>
        <p:txBody>
          <a:bodyPr wrap="square" rtlCol="0">
            <a:spAutoFit/>
          </a:bodyPr>
          <a:lstStyle/>
          <a:p>
            <a:r>
              <a:rPr lang="en-US" dirty="0" smtClean="0"/>
              <a:t>4. RESOLUTION</a:t>
            </a:r>
          </a:p>
          <a:p>
            <a:r>
              <a:rPr lang="en-GB" dirty="0"/>
              <a:t>Lucy got tired and fell asleep. It was snowing. The fox wrapped its body around the girl</a:t>
            </a:r>
            <a:r>
              <a:rPr lang="en-GB" dirty="0" smtClean="0"/>
              <a:t>.</a:t>
            </a:r>
            <a:endParaRPr lang="en-GB" dirty="0"/>
          </a:p>
        </p:txBody>
      </p:sp>
      <p:sp>
        <p:nvSpPr>
          <p:cNvPr id="10" name="TextBox 9"/>
          <p:cNvSpPr txBox="1"/>
          <p:nvPr/>
        </p:nvSpPr>
        <p:spPr>
          <a:xfrm>
            <a:off x="5047212" y="5414441"/>
            <a:ext cx="3728424" cy="1200329"/>
          </a:xfrm>
          <a:prstGeom prst="rect">
            <a:avLst/>
          </a:prstGeom>
          <a:noFill/>
          <a:ln w="28575" cmpd="sng">
            <a:solidFill>
              <a:schemeClr val="tx1"/>
            </a:solidFill>
          </a:ln>
        </p:spPr>
        <p:txBody>
          <a:bodyPr wrap="square" rtlCol="0">
            <a:spAutoFit/>
          </a:bodyPr>
          <a:lstStyle/>
          <a:p>
            <a:r>
              <a:rPr lang="en-US" dirty="0" smtClean="0"/>
              <a:t>5. ENDING</a:t>
            </a:r>
          </a:p>
          <a:p>
            <a:r>
              <a:rPr lang="en-GB" dirty="0"/>
              <a:t> She woke up. Her parents came over the hill. She looked back and saw the fox. </a:t>
            </a:r>
            <a:endParaRPr lang="en-US" dirty="0"/>
          </a:p>
        </p:txBody>
      </p:sp>
      <p:sp>
        <p:nvSpPr>
          <p:cNvPr id="11" name="Right Arrow 10"/>
          <p:cNvSpPr/>
          <p:nvPr/>
        </p:nvSpPr>
        <p:spPr>
          <a:xfrm rot="19245130">
            <a:off x="650550" y="4512846"/>
            <a:ext cx="978408"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2" name="Right Arrow 11"/>
          <p:cNvSpPr/>
          <p:nvPr/>
        </p:nvSpPr>
        <p:spPr>
          <a:xfrm rot="19245130">
            <a:off x="1398035" y="2163526"/>
            <a:ext cx="978408"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3" name="Right Arrow 12"/>
          <p:cNvSpPr/>
          <p:nvPr/>
        </p:nvSpPr>
        <p:spPr>
          <a:xfrm rot="2873209">
            <a:off x="6693955" y="1934213"/>
            <a:ext cx="978408"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4" name="Right Arrow 13"/>
          <p:cNvSpPr/>
          <p:nvPr/>
        </p:nvSpPr>
        <p:spPr>
          <a:xfrm rot="3104967">
            <a:off x="8050719" y="4549881"/>
            <a:ext cx="978408"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3" name="Footer Placeholder 2"/>
          <p:cNvSpPr>
            <a:spLocks noGrp="1"/>
          </p:cNvSpPr>
          <p:nvPr>
            <p:ph type="ftr" sz="quarter" idx="11"/>
          </p:nvPr>
        </p:nvSpPr>
        <p:spPr/>
        <p:txBody>
          <a:bodyPr/>
          <a:lstStyle/>
          <a:p>
            <a:r>
              <a:rPr lang="en-US" smtClean="0"/>
              <a:t>Resource 8</a:t>
            </a:r>
            <a:endParaRPr lang="en-US"/>
          </a:p>
        </p:txBody>
      </p:sp>
    </p:spTree>
    <p:extLst>
      <p:ext uri="{BB962C8B-B14F-4D97-AF65-F5344CB8AC3E}">
        <p14:creationId xmlns:p14="http://schemas.microsoft.com/office/powerpoint/2010/main" val="395425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104" y="211331"/>
            <a:ext cx="7772400" cy="899659"/>
          </a:xfrm>
        </p:spPr>
        <p:txBody>
          <a:bodyPr/>
          <a:lstStyle/>
          <a:p>
            <a:r>
              <a:rPr lang="en-US" dirty="0" smtClean="0"/>
              <a:t>Simple Story Mountain</a:t>
            </a:r>
            <a:endParaRPr lang="en-US" dirty="0"/>
          </a:p>
        </p:txBody>
      </p:sp>
      <p:pic>
        <p:nvPicPr>
          <p:cNvPr id="4" name="Picture 3" descr="mountain-peak-drawingmountain-peak-logo-no-clouds-clip-art---vector-clip-art-online-fuewaac3.png"/>
          <p:cNvPicPr>
            <a:picLocks noChangeAspect="1"/>
          </p:cNvPicPr>
          <p:nvPr/>
        </p:nvPicPr>
        <p:blipFill>
          <a:blip r:embed="rId2">
            <a:alphaModFix amt="40000"/>
            <a:extLst>
              <a:ext uri="{28A0092B-C50C-407E-A947-70E740481C1C}">
                <a14:useLocalDpi xmlns:a14="http://schemas.microsoft.com/office/drawing/2010/main" val="0"/>
              </a:ext>
            </a:extLst>
          </a:blip>
          <a:stretch>
            <a:fillRect/>
          </a:stretch>
        </p:blipFill>
        <p:spPr>
          <a:xfrm>
            <a:off x="-110917" y="1828881"/>
            <a:ext cx="9144000" cy="5060462"/>
          </a:xfrm>
          <a:prstGeom prst="rect">
            <a:avLst/>
          </a:prstGeom>
        </p:spPr>
      </p:pic>
      <p:sp>
        <p:nvSpPr>
          <p:cNvPr id="5" name="TextBox 4"/>
          <p:cNvSpPr txBox="1"/>
          <p:nvPr/>
        </p:nvSpPr>
        <p:spPr>
          <a:xfrm>
            <a:off x="259861" y="5319554"/>
            <a:ext cx="3946173" cy="1384995"/>
          </a:xfrm>
          <a:prstGeom prst="rect">
            <a:avLst/>
          </a:prstGeom>
          <a:noFill/>
          <a:ln w="28575" cmpd="sng">
            <a:solidFill>
              <a:schemeClr val="tx1"/>
            </a:solidFill>
          </a:ln>
        </p:spPr>
        <p:txBody>
          <a:bodyPr wrap="square" rtlCol="0">
            <a:spAutoFit/>
          </a:bodyPr>
          <a:lstStyle/>
          <a:p>
            <a:pPr marL="342900" indent="-342900">
              <a:buAutoNum type="arabicPeriod"/>
            </a:pPr>
            <a:r>
              <a:rPr lang="en-US" sz="2800" dirty="0" smtClean="0"/>
              <a:t>OPENING</a:t>
            </a:r>
          </a:p>
          <a:p>
            <a:r>
              <a:rPr lang="en-GB" sz="2800" i="1" dirty="0" smtClean="0"/>
              <a:t>A girl lived in a forest.</a:t>
            </a:r>
          </a:p>
          <a:p>
            <a:endParaRPr lang="en-US" sz="2800" i="1" dirty="0" smtClean="0"/>
          </a:p>
        </p:txBody>
      </p:sp>
      <p:sp>
        <p:nvSpPr>
          <p:cNvPr id="11" name="Right Arrow 10"/>
          <p:cNvSpPr/>
          <p:nvPr/>
        </p:nvSpPr>
        <p:spPr>
          <a:xfrm rot="19245130">
            <a:off x="344142" y="4683000"/>
            <a:ext cx="653047"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2" name="Right Arrow 11"/>
          <p:cNvSpPr/>
          <p:nvPr/>
        </p:nvSpPr>
        <p:spPr>
          <a:xfrm rot="19245130">
            <a:off x="1680158" y="2490724"/>
            <a:ext cx="716478"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3" name="Right Arrow 12"/>
          <p:cNvSpPr/>
          <p:nvPr/>
        </p:nvSpPr>
        <p:spPr>
          <a:xfrm rot="2873209">
            <a:off x="6944639" y="2198832"/>
            <a:ext cx="658108"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4" name="Right Arrow 13"/>
          <p:cNvSpPr/>
          <p:nvPr/>
        </p:nvSpPr>
        <p:spPr>
          <a:xfrm rot="3104967">
            <a:off x="8204284" y="4662760"/>
            <a:ext cx="690934" cy="484632"/>
          </a:xfrm>
          <a:prstGeom prst="rightArrow">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5" name="TextBox 14"/>
          <p:cNvSpPr txBox="1"/>
          <p:nvPr/>
        </p:nvSpPr>
        <p:spPr>
          <a:xfrm>
            <a:off x="264493" y="3147342"/>
            <a:ext cx="3946173" cy="1384995"/>
          </a:xfrm>
          <a:prstGeom prst="rect">
            <a:avLst/>
          </a:prstGeom>
          <a:noFill/>
          <a:ln w="28575" cmpd="sng">
            <a:solidFill>
              <a:schemeClr val="tx1"/>
            </a:solidFill>
          </a:ln>
        </p:spPr>
        <p:txBody>
          <a:bodyPr wrap="square" rtlCol="0">
            <a:spAutoFit/>
          </a:bodyPr>
          <a:lstStyle/>
          <a:p>
            <a:r>
              <a:rPr lang="en-US" sz="2800" dirty="0" smtClean="0"/>
              <a:t>2. BUILD UP</a:t>
            </a:r>
          </a:p>
          <a:p>
            <a:r>
              <a:rPr lang="en-GB" sz="2800" i="1" dirty="0" smtClean="0"/>
              <a:t>She found her ducks dead.</a:t>
            </a:r>
          </a:p>
        </p:txBody>
      </p:sp>
      <p:sp>
        <p:nvSpPr>
          <p:cNvPr id="16" name="TextBox 15"/>
          <p:cNvSpPr txBox="1"/>
          <p:nvPr/>
        </p:nvSpPr>
        <p:spPr>
          <a:xfrm>
            <a:off x="2671973" y="1216182"/>
            <a:ext cx="3843256" cy="1384995"/>
          </a:xfrm>
          <a:prstGeom prst="rect">
            <a:avLst/>
          </a:prstGeom>
          <a:noFill/>
          <a:ln w="28575" cmpd="sng">
            <a:solidFill>
              <a:schemeClr val="tx1"/>
            </a:solidFill>
          </a:ln>
        </p:spPr>
        <p:txBody>
          <a:bodyPr wrap="square" rtlCol="0">
            <a:spAutoFit/>
          </a:bodyPr>
          <a:lstStyle/>
          <a:p>
            <a:r>
              <a:rPr lang="en-US" sz="2800" dirty="0" smtClean="0"/>
              <a:t>3. CONFLICT</a:t>
            </a:r>
          </a:p>
          <a:p>
            <a:r>
              <a:rPr lang="en-GB" sz="2800" i="1" dirty="0" smtClean="0"/>
              <a:t>The girl caught the fox.</a:t>
            </a:r>
          </a:p>
          <a:p>
            <a:endParaRPr lang="en-US" sz="2800" i="1" dirty="0" smtClean="0"/>
          </a:p>
        </p:txBody>
      </p:sp>
      <p:sp>
        <p:nvSpPr>
          <p:cNvPr id="17" name="TextBox 16"/>
          <p:cNvSpPr txBox="1"/>
          <p:nvPr/>
        </p:nvSpPr>
        <p:spPr>
          <a:xfrm>
            <a:off x="4931752" y="3147342"/>
            <a:ext cx="3946173" cy="1384995"/>
          </a:xfrm>
          <a:prstGeom prst="rect">
            <a:avLst/>
          </a:prstGeom>
          <a:noFill/>
          <a:ln w="28575" cmpd="sng">
            <a:solidFill>
              <a:schemeClr val="tx1"/>
            </a:solidFill>
          </a:ln>
        </p:spPr>
        <p:txBody>
          <a:bodyPr wrap="square" rtlCol="0">
            <a:spAutoFit/>
          </a:bodyPr>
          <a:lstStyle/>
          <a:p>
            <a:r>
              <a:rPr lang="en-US" sz="2800" dirty="0" smtClean="0"/>
              <a:t>4. RESOLUTION</a:t>
            </a:r>
          </a:p>
          <a:p>
            <a:r>
              <a:rPr lang="en-GB" sz="2800" i="1" dirty="0" smtClean="0"/>
              <a:t>She let the fox go. The fox kept her warm.</a:t>
            </a:r>
            <a:endParaRPr lang="en-US" sz="2800" i="1" dirty="0" smtClean="0"/>
          </a:p>
        </p:txBody>
      </p:sp>
      <p:sp>
        <p:nvSpPr>
          <p:cNvPr id="18" name="TextBox 17"/>
          <p:cNvSpPr txBox="1"/>
          <p:nvPr/>
        </p:nvSpPr>
        <p:spPr>
          <a:xfrm>
            <a:off x="4931752" y="5264271"/>
            <a:ext cx="3946173" cy="1384995"/>
          </a:xfrm>
          <a:prstGeom prst="rect">
            <a:avLst/>
          </a:prstGeom>
          <a:noFill/>
          <a:ln w="28575" cmpd="sng">
            <a:solidFill>
              <a:schemeClr val="tx1"/>
            </a:solidFill>
          </a:ln>
        </p:spPr>
        <p:txBody>
          <a:bodyPr wrap="square" rtlCol="0">
            <a:spAutoFit/>
          </a:bodyPr>
          <a:lstStyle/>
          <a:p>
            <a:r>
              <a:rPr lang="en-US" sz="2800" dirty="0" smtClean="0"/>
              <a:t>5. ENDING</a:t>
            </a:r>
          </a:p>
          <a:p>
            <a:r>
              <a:rPr lang="en-GB" sz="2800" i="1" dirty="0" smtClean="0"/>
              <a:t>Her parents took her home.</a:t>
            </a:r>
            <a:endParaRPr lang="en-US" sz="2800" i="1" dirty="0" smtClean="0"/>
          </a:p>
        </p:txBody>
      </p:sp>
      <p:sp>
        <p:nvSpPr>
          <p:cNvPr id="3" name="Footer Placeholder 2"/>
          <p:cNvSpPr>
            <a:spLocks noGrp="1"/>
          </p:cNvSpPr>
          <p:nvPr>
            <p:ph type="ftr" sz="quarter" idx="11"/>
          </p:nvPr>
        </p:nvSpPr>
        <p:spPr/>
        <p:txBody>
          <a:bodyPr/>
          <a:lstStyle/>
          <a:p>
            <a:r>
              <a:rPr lang="en-US" smtClean="0"/>
              <a:t>Resource 8</a:t>
            </a:r>
            <a:endParaRPr lang="en-US"/>
          </a:p>
        </p:txBody>
      </p:sp>
    </p:spTree>
    <p:extLst>
      <p:ext uri="{BB962C8B-B14F-4D97-AF65-F5344CB8AC3E}">
        <p14:creationId xmlns:p14="http://schemas.microsoft.com/office/powerpoint/2010/main" val="178270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girl and the fox</a:t>
            </a:r>
            <a:endParaRPr lang="en-US" dirty="0"/>
          </a:p>
        </p:txBody>
      </p:sp>
      <p:sp>
        <p:nvSpPr>
          <p:cNvPr id="3" name="Content Placeholder 2"/>
          <p:cNvSpPr>
            <a:spLocks noGrp="1"/>
          </p:cNvSpPr>
          <p:nvPr>
            <p:ph idx="1"/>
          </p:nvPr>
        </p:nvSpPr>
        <p:spPr/>
        <p:txBody>
          <a:bodyPr/>
          <a:lstStyle/>
          <a:p>
            <a:pPr marL="0" indent="0">
              <a:buNone/>
            </a:pPr>
            <a:r>
              <a:rPr lang="en-US" dirty="0" smtClean="0"/>
              <a:t>A long time ago, a young girl called Lucy lived in a little wooden house in the middle of a forest with her parents. One misty morning, she got up early to go outside and feed her ducks. The snow lay on the ground as white as paper. The tops of the trees were blurry. As she walked through the thick forest, the </a:t>
            </a:r>
            <a:r>
              <a:rPr lang="en-US" smtClean="0"/>
              <a:t>trees shivered.</a:t>
            </a:r>
            <a:endParaRPr lang="en-US" dirty="0"/>
          </a:p>
        </p:txBody>
      </p:sp>
      <p:sp>
        <p:nvSpPr>
          <p:cNvPr id="4" name="Footer Placeholder 3"/>
          <p:cNvSpPr>
            <a:spLocks noGrp="1"/>
          </p:cNvSpPr>
          <p:nvPr>
            <p:ph type="ftr" sz="quarter" idx="11"/>
          </p:nvPr>
        </p:nvSpPr>
        <p:spPr/>
        <p:txBody>
          <a:bodyPr/>
          <a:lstStyle/>
          <a:p>
            <a:r>
              <a:rPr lang="en-US" smtClean="0"/>
              <a:t>Resource 8</a:t>
            </a:r>
            <a:endParaRPr lang="en-US"/>
          </a:p>
        </p:txBody>
      </p:sp>
    </p:spTree>
    <p:extLst>
      <p:ext uri="{BB962C8B-B14F-4D97-AF65-F5344CB8AC3E}">
        <p14:creationId xmlns:p14="http://schemas.microsoft.com/office/powerpoint/2010/main" val="3461367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TotalTime>
  <Words>413</Words>
  <Application>Microsoft Office PowerPoint</Application>
  <PresentationFormat>On-screen Show (4:3)</PresentationFormat>
  <Paragraphs>54</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Story Mountain</vt:lpstr>
      <vt:lpstr>PowerPoint Presentation</vt:lpstr>
      <vt:lpstr>Story Mountain</vt:lpstr>
      <vt:lpstr>Simple Story Mountain</vt:lpstr>
      <vt:lpstr>The girl and the fox</vt:lpstr>
    </vt:vector>
  </TitlesOfParts>
  <Company>alice coaching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 Mountain</dc:title>
  <dc:creator>Alice Washbourne</dc:creator>
  <cp:lastModifiedBy>Beebug</cp:lastModifiedBy>
  <cp:revision>14</cp:revision>
  <dcterms:created xsi:type="dcterms:W3CDTF">2014-06-07T15:58:12Z</dcterms:created>
  <dcterms:modified xsi:type="dcterms:W3CDTF">2014-07-11T13:01:50Z</dcterms:modified>
</cp:coreProperties>
</file>